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8" r:id="rId2"/>
    <p:sldId id="28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7" r:id="rId18"/>
    <p:sldId id="324" r:id="rId19"/>
    <p:sldId id="325" r:id="rId20"/>
    <p:sldId id="326" r:id="rId21"/>
    <p:sldId id="328" r:id="rId22"/>
    <p:sldId id="333" r:id="rId23"/>
    <p:sldId id="329" r:id="rId24"/>
    <p:sldId id="330" r:id="rId25"/>
    <p:sldId id="334" r:id="rId26"/>
    <p:sldId id="331" r:id="rId27"/>
    <p:sldId id="335" r:id="rId28"/>
    <p:sldId id="374" r:id="rId29"/>
    <p:sldId id="375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83" r:id="rId38"/>
    <p:sldId id="384" r:id="rId39"/>
    <p:sldId id="274" r:id="rId40"/>
    <p:sldId id="28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dienne Bifere" initials="LB" lastIdx="1" clrIdx="0">
    <p:extLst>
      <p:ext uri="{19B8F6BF-5375-455C-9EA6-DF929625EA0E}">
        <p15:presenceInfo xmlns:p15="http://schemas.microsoft.com/office/powerpoint/2012/main" userId="S-1-5-21-1077007673-4028137149-3641332485-116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24EA2"/>
    <a:srgbClr val="024B9C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9" autoAdjust="0"/>
    <p:restoredTop sz="94660"/>
  </p:normalViewPr>
  <p:slideViewPr>
    <p:cSldViewPr snapToGrid="0">
      <p:cViewPr varScale="1">
        <p:scale>
          <a:sx n="71" d="100"/>
          <a:sy n="71" d="100"/>
        </p:scale>
        <p:origin x="408" y="8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955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949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7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271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2915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949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344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9002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6922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78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7506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0413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9935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792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8239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06946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218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3150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0398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8541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06946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218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3516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3150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0398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8541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849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121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8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658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207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5CF32F-11A2-485D-9169-C7CCCBF57B5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24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26.png"/><Relationship Id="rId18" Type="http://schemas.openxmlformats.org/officeDocument/2006/relationships/image" Target="../media/image28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23.png"/><Relationship Id="rId12" Type="http://schemas.openxmlformats.org/officeDocument/2006/relationships/image" Target="../media/image25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33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https://ec.europa.eu/" TargetMode="External"/><Relationship Id="rId15" Type="http://schemas.openxmlformats.org/officeDocument/2006/relationships/image" Target="../media/image27.png"/><Relationship Id="rId10" Type="http://schemas.openxmlformats.org/officeDocument/2006/relationships/image" Target="../media/image24.png"/><Relationship Id="rId19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5687" y="1479616"/>
            <a:ext cx="11016572" cy="2425477"/>
          </a:xfrm>
        </p:spPr>
        <p:txBody>
          <a:bodyPr>
            <a:noAutofit/>
          </a:bodyPr>
          <a:lstStyle/>
          <a:p>
            <a:r>
              <a:rPr lang="en-US" dirty="0"/>
              <a:t>Debt 1: Management Capacity</a:t>
            </a:r>
            <a:br>
              <a:rPr lang="en-US" dirty="0"/>
            </a:br>
            <a:r>
              <a:rPr lang="en-US" dirty="0"/>
              <a:t> and Debt Sustainability in </a:t>
            </a:r>
            <a:br>
              <a:rPr lang="en-US" dirty="0"/>
            </a:br>
            <a:r>
              <a:rPr lang="en-US" dirty="0"/>
              <a:t>Low-income Countries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089" y="4660149"/>
            <a:ext cx="10065224" cy="897754"/>
          </a:xfrm>
        </p:spPr>
        <p:txBody>
          <a:bodyPr/>
          <a:lstStyle/>
          <a:p>
            <a:r>
              <a:rPr lang="en-GB" b="1" dirty="0"/>
              <a:t>Supplemental material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September 2020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10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28749"/>
            <a:ext cx="10515600" cy="5320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Expected effects on fiscal balances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181012"/>
            <a:ext cx="4549877" cy="3950274"/>
          </a:xfrm>
        </p:spPr>
        <p:txBody>
          <a:bodyPr/>
          <a:lstStyle/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Fiscal response to the pandemic (examples)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 tax release for employers to retain workers + raising health care spending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-in-kind provision of food and shelter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-cash transfers to the poorest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-Higher health expenditure + higher interest spending</a:t>
            </a: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AEF2A81-1873-4A7F-8A47-C369FEDE7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318" y="1598583"/>
            <a:ext cx="5660699" cy="439092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62802D6C-4B6B-4716-9032-ECCC7DC3DFF2}"/>
              </a:ext>
            </a:extLst>
          </p:cNvPr>
          <p:cNvSpPr txBox="1">
            <a:spLocks noChangeArrowheads="1"/>
          </p:cNvSpPr>
          <p:nvPr/>
        </p:nvSpPr>
        <p:spPr>
          <a:xfrm>
            <a:off x="7086489" y="5864628"/>
            <a:ext cx="2743200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Fiscal Monitor 2020</a:t>
            </a:r>
          </a:p>
        </p:txBody>
      </p:sp>
    </p:spTree>
    <p:extLst>
      <p:ext uri="{BB962C8B-B14F-4D97-AF65-F5344CB8AC3E}">
        <p14:creationId xmlns:p14="http://schemas.microsoft.com/office/powerpoint/2010/main" val="267896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11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28749"/>
            <a:ext cx="10515600" cy="5320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Expected effects on fiscal balances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332741"/>
            <a:ext cx="4549877" cy="3730037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Debt</a:t>
            </a:r>
            <a:r>
              <a:rPr lang="fr-FR" altLang="en-US" sz="1600" dirty="0"/>
              <a:t> ratio </a:t>
            </a:r>
            <a:r>
              <a:rPr lang="fr-FR" altLang="en-US" sz="1600" dirty="0" err="1"/>
              <a:t>was</a:t>
            </a:r>
            <a:r>
              <a:rPr lang="fr-FR" altLang="en-US" sz="1600" dirty="0"/>
              <a:t> on the </a:t>
            </a:r>
            <a:r>
              <a:rPr lang="fr-FR" altLang="en-US" sz="1600" dirty="0" err="1"/>
              <a:t>rise</a:t>
            </a:r>
            <a:r>
              <a:rPr lang="fr-FR" altLang="en-US" sz="1600" dirty="0"/>
              <a:t>, </a:t>
            </a:r>
            <a:r>
              <a:rPr lang="fr-FR" altLang="en-US" sz="1600" dirty="0" err="1"/>
              <a:t>before</a:t>
            </a:r>
            <a:r>
              <a:rPr lang="fr-FR" altLang="en-US" sz="1600" dirty="0"/>
              <a:t> Covid-19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2012-2016 : 38%  2017-2019 : 43%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2020 (projections) : </a:t>
            </a:r>
            <a:r>
              <a:rPr lang="fr-FR" altLang="en-US" sz="1600" dirty="0" err="1">
                <a:solidFill>
                  <a:srgbClr val="072428"/>
                </a:solidFill>
                <a:sym typeface="Wingdings" panose="05000000000000000000" pitchFamily="2" charset="2"/>
              </a:rPr>
              <a:t>above</a:t>
            </a: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 48% </a:t>
            </a: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Overal</a:t>
            </a:r>
            <a:r>
              <a:rPr lang="fr-FR" altLang="en-US" sz="1600" dirty="0"/>
              <a:t> </a:t>
            </a:r>
            <a:r>
              <a:rPr lang="fr-FR" altLang="en-US" sz="1600" dirty="0" err="1"/>
              <a:t>deficit</a:t>
            </a:r>
            <a:r>
              <a:rPr lang="fr-FR" altLang="en-US" sz="1600" dirty="0"/>
              <a:t> projections (</a:t>
            </a:r>
            <a:r>
              <a:rPr lang="fr-FR" altLang="en-US" sz="1600" dirty="0" err="1"/>
              <a:t>average</a:t>
            </a:r>
            <a:r>
              <a:rPr lang="fr-FR" altLang="en-US" sz="1600" dirty="0"/>
              <a:t>)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2020 : 6% (</a:t>
            </a:r>
            <a:r>
              <a:rPr lang="fr-FR" altLang="en-US" sz="1600" dirty="0" err="1">
                <a:solidFill>
                  <a:srgbClr val="072428"/>
                </a:solidFill>
                <a:sym typeface="Wingdings" panose="05000000000000000000" pitchFamily="2" charset="2"/>
              </a:rPr>
              <a:t>compared</a:t>
            </a: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 to 4% in 2019)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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Raise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sustainability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concern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in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many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LIC countries.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B8229E5-FB6B-4816-B64E-29ED745EB031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0" y="2060752"/>
            <a:ext cx="4549877" cy="4002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To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summarize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F</a:t>
            </a:r>
            <a:r>
              <a:rPr lang="en-US" sz="1600" dirty="0"/>
              <a:t>all in tax revenues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1600" dirty="0"/>
              <a:t>Most LICs are highly dependent on foreign trade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1600" dirty="0"/>
              <a:t>The slowdown in corporate activity </a:t>
            </a:r>
            <a:r>
              <a:rPr lang="en-US" sz="1600" dirty="0">
                <a:sym typeface="Wingdings" panose="05000000000000000000" pitchFamily="2" charset="2"/>
              </a:rPr>
              <a:t> </a:t>
            </a:r>
            <a:r>
              <a:rPr lang="en-US" sz="1600" dirty="0"/>
              <a:t>increase in unemployment </a:t>
            </a:r>
            <a:r>
              <a:rPr lang="en-US" sz="1600" dirty="0">
                <a:sym typeface="Wingdings" panose="05000000000000000000" pitchFamily="2" charset="2"/>
              </a:rPr>
              <a:t> </a:t>
            </a:r>
            <a:r>
              <a:rPr lang="en-US" sz="1600" dirty="0"/>
              <a:t>a fall in households’ revenues and firms’ profits.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1600" dirty="0"/>
              <a:t>Fiscal policy expected to ease further in 2020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455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12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28749"/>
            <a:ext cx="10515600" cy="5320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Expected effects on fiscal balances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332741"/>
            <a:ext cx="4549877" cy="3730037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Debt</a:t>
            </a:r>
            <a:r>
              <a:rPr lang="fr-FR" altLang="en-US" sz="1600" dirty="0"/>
              <a:t> ratio </a:t>
            </a:r>
            <a:r>
              <a:rPr lang="fr-FR" altLang="en-US" sz="1600" dirty="0" err="1"/>
              <a:t>was</a:t>
            </a:r>
            <a:r>
              <a:rPr lang="fr-FR" altLang="en-US" sz="1600" dirty="0"/>
              <a:t> on the </a:t>
            </a:r>
            <a:r>
              <a:rPr lang="fr-FR" altLang="en-US" sz="1600" dirty="0" err="1"/>
              <a:t>rise</a:t>
            </a:r>
            <a:r>
              <a:rPr lang="fr-FR" altLang="en-US" sz="1600" dirty="0"/>
              <a:t>, </a:t>
            </a:r>
            <a:r>
              <a:rPr lang="fr-FR" altLang="en-US" sz="1600" dirty="0" err="1"/>
              <a:t>before</a:t>
            </a:r>
            <a:r>
              <a:rPr lang="fr-FR" altLang="en-US" sz="1600" dirty="0"/>
              <a:t> Covid-19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2012-2016 : 38%  2017-2019 : 43%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2020 (projections) : </a:t>
            </a:r>
            <a:r>
              <a:rPr lang="fr-FR" altLang="en-US" sz="1600" dirty="0" err="1">
                <a:solidFill>
                  <a:srgbClr val="072428"/>
                </a:solidFill>
                <a:sym typeface="Wingdings" panose="05000000000000000000" pitchFamily="2" charset="2"/>
              </a:rPr>
              <a:t>above</a:t>
            </a: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 48% </a:t>
            </a: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Overal</a:t>
            </a:r>
            <a:r>
              <a:rPr lang="fr-FR" altLang="en-US" sz="1600" dirty="0"/>
              <a:t> </a:t>
            </a:r>
            <a:r>
              <a:rPr lang="fr-FR" altLang="en-US" sz="1600" dirty="0" err="1"/>
              <a:t>deficit</a:t>
            </a:r>
            <a:r>
              <a:rPr lang="fr-FR" altLang="en-US" sz="1600" dirty="0"/>
              <a:t> projections (</a:t>
            </a:r>
            <a:r>
              <a:rPr lang="fr-FR" altLang="en-US" sz="1600" dirty="0" err="1"/>
              <a:t>average</a:t>
            </a:r>
            <a:r>
              <a:rPr lang="fr-FR" altLang="en-US" sz="1600" dirty="0"/>
              <a:t>)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2020 : 6% (</a:t>
            </a:r>
            <a:r>
              <a:rPr lang="fr-FR" altLang="en-US" sz="1600" dirty="0" err="1">
                <a:solidFill>
                  <a:srgbClr val="072428"/>
                </a:solidFill>
                <a:sym typeface="Wingdings" panose="05000000000000000000" pitchFamily="2" charset="2"/>
              </a:rPr>
              <a:t>compared</a:t>
            </a:r>
            <a:r>
              <a:rPr lang="fr-FR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 to 4% in 2019)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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Raise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sustainability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concern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in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many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LIC countries.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B8229E5-FB6B-4816-B64E-29ED745EB031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0" y="2133601"/>
            <a:ext cx="4549877" cy="3929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To </a:t>
            </a:r>
            <a:r>
              <a:rPr lang="fr-FR" altLang="en-US" sz="1600" b="1" dirty="0" err="1">
                <a:solidFill>
                  <a:srgbClr val="072428"/>
                </a:solidFill>
                <a:sym typeface="Wingdings" panose="05000000000000000000" pitchFamily="2" charset="2"/>
              </a:rPr>
              <a:t>summarize</a:t>
            </a:r>
            <a:r>
              <a:rPr lang="fr-FR" altLang="en-US" sz="1600" b="1" dirty="0">
                <a:solidFill>
                  <a:srgbClr val="072428"/>
                </a:solidFill>
                <a:sym typeface="Wingdings" panose="05000000000000000000" pitchFamily="2" charset="2"/>
              </a:rPr>
              <a:t> </a:t>
            </a:r>
          </a:p>
          <a:p>
            <a:pPr lvl="0"/>
            <a:endParaRPr lang="en-US" sz="1600" dirty="0"/>
          </a:p>
          <a:p>
            <a:pPr lvl="0"/>
            <a:r>
              <a:rPr lang="en-US" sz="1600" dirty="0"/>
              <a:t>Increase in public spending to combat the negative effects of the crisis on the economy</a:t>
            </a:r>
          </a:p>
          <a:p>
            <a:pPr lvl="0"/>
            <a:r>
              <a:rPr lang="en-US" sz="1600" dirty="0"/>
              <a:t>The interest expenses as share of to tax revenues or exports are likely to increase.</a:t>
            </a:r>
          </a:p>
          <a:p>
            <a:pPr marL="0" lvl="0" indent="0">
              <a:buNone/>
            </a:pP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  </a:t>
            </a:r>
            <a:r>
              <a:rPr lang="en-US" sz="1600" dirty="0"/>
              <a:t>Risks of sharp increases in sovereign spreads.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0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13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08893"/>
            <a:ext cx="10515600" cy="3651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Many countries facing high risk of debt distress, 8 countries in debt distress 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3AEAADE-2A89-4C07-8626-74E41DE88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057" y="1852876"/>
            <a:ext cx="6899564" cy="4689764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F125AE52-C203-471F-8BF3-AEA73699E209}"/>
              </a:ext>
            </a:extLst>
          </p:cNvPr>
          <p:cNvSpPr txBox="1">
            <a:spLocks noChangeArrowheads="1"/>
          </p:cNvSpPr>
          <p:nvPr/>
        </p:nvSpPr>
        <p:spPr>
          <a:xfrm>
            <a:off x="9155543" y="3360623"/>
            <a:ext cx="218573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&amp;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43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14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08893"/>
            <a:ext cx="10515600" cy="3651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Many countries facing high risk of debt distress, 8 countries in debt distress 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3AD91FC-F977-4075-A6FF-D5481852E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332741"/>
            <a:ext cx="6442020" cy="3981108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0214F70F-FA96-4420-98FB-585AC9E2DC11}"/>
              </a:ext>
            </a:extLst>
          </p:cNvPr>
          <p:cNvSpPr txBox="1">
            <a:spLocks noChangeArrowheads="1"/>
          </p:cNvSpPr>
          <p:nvPr/>
        </p:nvSpPr>
        <p:spPr>
          <a:xfrm>
            <a:off x="9268023" y="2332739"/>
            <a:ext cx="218573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&amp;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16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15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08893"/>
            <a:ext cx="10515600" cy="3651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Many countries facing high risk of debt, 8 countries in debt distress 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826E9BB-007D-4DC8-A18F-1E41F3146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143" y="1986116"/>
            <a:ext cx="7659944" cy="4510295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FA726B19-4140-4C63-8A2E-13B1C4BB983D}"/>
              </a:ext>
            </a:extLst>
          </p:cNvPr>
          <p:cNvSpPr txBox="1">
            <a:spLocks noChangeArrowheads="1"/>
          </p:cNvSpPr>
          <p:nvPr/>
        </p:nvSpPr>
        <p:spPr>
          <a:xfrm>
            <a:off x="9367980" y="1614894"/>
            <a:ext cx="218573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&amp;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37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16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altLang="en-US" sz="2000" b="0" dirty="0">
                <a:solidFill>
                  <a:srgbClr val="2D5EC1"/>
                </a:solidFill>
              </a:rPr>
              <a:t>Some LIC </a:t>
            </a:r>
            <a:r>
              <a:rPr lang="en-GB" sz="2000" dirty="0"/>
              <a:t>countries started to benefit from a suspension of their debt service payments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2087418"/>
            <a:ext cx="11113655" cy="4043868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• </a:t>
            </a:r>
            <a:r>
              <a:rPr lang="fr-FR" altLang="en-US" sz="1800" dirty="0" err="1"/>
              <a:t>Debt</a:t>
            </a:r>
            <a:r>
              <a:rPr lang="fr-FR" altLang="en-US" sz="1800" dirty="0"/>
              <a:t> Service Suspension Initiative: DSSI for 77 countries (</a:t>
            </a:r>
            <a:r>
              <a:rPr lang="fr-FR" altLang="en-US" sz="1800" dirty="0" err="1"/>
              <a:t>initiated</a:t>
            </a:r>
            <a:r>
              <a:rPr lang="fr-FR" altLang="en-US" sz="1800" dirty="0"/>
              <a:t> by the G-20 in March 2020)</a:t>
            </a:r>
            <a:endParaRPr lang="en-US" altLang="en-US" sz="1800" dirty="0">
              <a:solidFill>
                <a:srgbClr val="07242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alt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April 2020 : IMF and WB called upon official creditors to suspend debt repayment for least developed countries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This call was addressed to members of the Paris Club and Export Credit Agencies, Non-Paris Club G-20 (China), private sector (voluntary participation)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Countries are expected to use the resources to safeguard health and social spending in response to the </a:t>
            </a:r>
            <a:r>
              <a:rPr lang="en-US" sz="1800" dirty="0" err="1">
                <a:solidFill>
                  <a:srgbClr val="072428"/>
                </a:solidFill>
                <a:sym typeface="Wingdings" panose="05000000000000000000" pitchFamily="2" charset="2"/>
              </a:rPr>
              <a:t>Covid</a:t>
            </a:r>
            <a:endParaRPr lang="en-US" sz="18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3840521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17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Some LIC countries started to benefit from a suspension of their debt service payments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2087418"/>
            <a:ext cx="11113655" cy="4043868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• </a:t>
            </a:r>
            <a:r>
              <a:rPr lang="fr-FR" altLang="en-US" sz="1800" dirty="0" err="1"/>
              <a:t>Terms</a:t>
            </a:r>
            <a:r>
              <a:rPr lang="fr-FR" altLang="en-US" sz="1800" dirty="0"/>
              <a:t> of </a:t>
            </a:r>
            <a:r>
              <a:rPr lang="fr-FR" altLang="en-US" sz="1800" dirty="0" err="1"/>
              <a:t>debt</a:t>
            </a:r>
            <a:r>
              <a:rPr lang="fr-FR" altLang="en-US" sz="1800" dirty="0"/>
              <a:t> service suspension (</a:t>
            </a:r>
            <a:r>
              <a:rPr lang="fr-FR" altLang="en-US" sz="1800" dirty="0">
                <a:solidFill>
                  <a:srgbClr val="002060"/>
                </a:solidFill>
              </a:rPr>
              <a:t>Paris Club</a:t>
            </a:r>
            <a:r>
              <a:rPr lang="fr-FR" altLang="en-US" sz="1800" dirty="0"/>
              <a:t>)</a:t>
            </a:r>
            <a:endParaRPr lang="en-US" altLang="en-US" sz="1800" dirty="0">
              <a:solidFill>
                <a:srgbClr val="07242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alt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IDA countries : least developed that are current on debt service to IMF and the WB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Duration: may 1, 2020 until December 31, 2020 (possible extension)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Debt service : principal repayments and interests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800" dirty="0">
                <a:solidFill>
                  <a:srgbClr val="072428"/>
                </a:solidFill>
                <a:sym typeface="Wingdings" panose="05000000000000000000" pitchFamily="2" charset="2"/>
              </a:rPr>
              <a:t>Countries are expected to use the resources to safeguard health and social spending in response to the </a:t>
            </a:r>
            <a:r>
              <a:rPr lang="en-US" sz="1800" dirty="0" err="1">
                <a:solidFill>
                  <a:srgbClr val="072428"/>
                </a:solidFill>
                <a:sym typeface="Wingdings" panose="05000000000000000000" pitchFamily="2" charset="2"/>
              </a:rPr>
              <a:t>Covid</a:t>
            </a:r>
            <a:endParaRPr lang="en-US" sz="18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469635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583C368-C92F-4202-A88A-A7B81A3E66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2" r="4434"/>
          <a:stretch/>
        </p:blipFill>
        <p:spPr>
          <a:xfrm>
            <a:off x="970722" y="307026"/>
            <a:ext cx="8636001" cy="624394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9356305A-9C7F-4ECA-98A2-035F41A5E384}"/>
              </a:ext>
            </a:extLst>
          </p:cNvPr>
          <p:cNvSpPr/>
          <p:nvPr/>
        </p:nvSpPr>
        <p:spPr>
          <a:xfrm>
            <a:off x="4073236" y="2179783"/>
            <a:ext cx="1828800" cy="4756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75AD765-EA6B-49E6-A23A-43FFDBBDC264}"/>
              </a:ext>
            </a:extLst>
          </p:cNvPr>
          <p:cNvSpPr/>
          <p:nvPr/>
        </p:nvSpPr>
        <p:spPr>
          <a:xfrm>
            <a:off x="3870036" y="4562764"/>
            <a:ext cx="2032000" cy="4756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CB748EA-AB4D-4C01-86E2-0B39EF19C937}"/>
              </a:ext>
            </a:extLst>
          </p:cNvPr>
          <p:cNvSpPr txBox="1">
            <a:spLocks noChangeArrowheads="1"/>
          </p:cNvSpPr>
          <p:nvPr/>
        </p:nvSpPr>
        <p:spPr>
          <a:xfrm>
            <a:off x="9866816" y="2260771"/>
            <a:ext cx="1742388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40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7BEC41-9CF0-4B69-9E52-CA8E19980A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6" r="4899"/>
          <a:stretch/>
        </p:blipFill>
        <p:spPr>
          <a:xfrm>
            <a:off x="840509" y="129310"/>
            <a:ext cx="9254836" cy="6248400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86CB7E08-B32D-464F-8F40-B4ECCBD4CAD9}"/>
              </a:ext>
            </a:extLst>
          </p:cNvPr>
          <p:cNvSpPr/>
          <p:nvPr/>
        </p:nvSpPr>
        <p:spPr>
          <a:xfrm>
            <a:off x="3759200" y="3429000"/>
            <a:ext cx="2576945" cy="13369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6A7F5B0-29DC-4F31-9949-C987F641D627}"/>
              </a:ext>
            </a:extLst>
          </p:cNvPr>
          <p:cNvSpPr txBox="1">
            <a:spLocks noChangeArrowheads="1"/>
          </p:cNvSpPr>
          <p:nvPr/>
        </p:nvSpPr>
        <p:spPr>
          <a:xfrm>
            <a:off x="10095345" y="968236"/>
            <a:ext cx="1742388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6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72123"/>
            <a:ext cx="10515600" cy="448165"/>
          </a:xfrm>
        </p:spPr>
        <p:txBody>
          <a:bodyPr/>
          <a:lstStyle/>
          <a:p>
            <a:pPr eaLnBrk="1" hangingPunct="1"/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2400" b="0" dirty="0">
                <a:solidFill>
                  <a:srgbClr val="2D5EC1"/>
                </a:solidFill>
              </a:rPr>
              <a:t>The context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46553" y="2922309"/>
            <a:ext cx="10200417" cy="2865749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T</a:t>
            </a:r>
            <a:r>
              <a:rPr lang="en-GB" sz="1600" dirty="0"/>
              <a:t>he Covid-19 crisis and widespread containment measures have led to a fall in growth rates around the world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sz="1600" dirty="0"/>
              <a:t>A recovery is not expected before 2022 </a:t>
            </a:r>
            <a:endParaRPr lang="en-US" altLang="ja-JP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sz="1600" dirty="0"/>
              <a:t>A new semantics for what’s going on : “the Great lockdown” </a:t>
            </a:r>
            <a:r>
              <a:rPr lang="en-GB" sz="1600" dirty="0">
                <a:sym typeface="Wingdings" panose="05000000000000000000" pitchFamily="2" charset="2"/>
              </a:rPr>
              <a:t> worse recession since the Great Depression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sz="1600" dirty="0"/>
              <a:t>IMF WEO (June 2020) : deep recessions in 2020 and slow recovery in 2021. </a:t>
            </a: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226142"/>
            <a:ext cx="10715513" cy="144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01217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0B7BD4F-AD88-4C59-9D16-6007F219B6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300"/>
          <a:stretch/>
        </p:blipFill>
        <p:spPr>
          <a:xfrm>
            <a:off x="1012016" y="92363"/>
            <a:ext cx="8455635" cy="6012873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C0147A47-B3AF-41D5-94F8-6518D7665DB3}"/>
              </a:ext>
            </a:extLst>
          </p:cNvPr>
          <p:cNvSpPr/>
          <p:nvPr/>
        </p:nvSpPr>
        <p:spPr>
          <a:xfrm>
            <a:off x="3980873" y="3722256"/>
            <a:ext cx="1754909" cy="4710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2DF83E5-087B-4B40-AD6D-86AF6785C06F}"/>
              </a:ext>
            </a:extLst>
          </p:cNvPr>
          <p:cNvSpPr txBox="1">
            <a:spLocks noChangeArrowheads="1"/>
          </p:cNvSpPr>
          <p:nvPr/>
        </p:nvSpPr>
        <p:spPr>
          <a:xfrm>
            <a:off x="9615055" y="1032890"/>
            <a:ext cx="1742388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</a:t>
            </a:r>
            <a:r>
              <a:rPr lang="en-US" altLang="en-US" sz="1200" dirty="0" err="1">
                <a:solidFill>
                  <a:srgbClr val="072428"/>
                </a:solidFill>
              </a:rPr>
              <a:t>Worldbank</a:t>
            </a:r>
            <a:endParaRPr lang="en-US" altLang="en-US" sz="1200" dirty="0">
              <a:solidFill>
                <a:srgbClr val="072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18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21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What about the debts owed to China ?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2087418"/>
            <a:ext cx="11113655" cy="392545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Sebastian Horn, Carmen Reinhart, Christoph </a:t>
            </a:r>
            <a:r>
              <a:rPr lang="en-US" altLang="en-US" sz="1800" dirty="0" err="1"/>
              <a:t>Trebesch</a:t>
            </a:r>
            <a:r>
              <a:rPr lang="en-US" altLang="en-US" sz="1800" dirty="0"/>
              <a:t>, 2019, </a:t>
            </a:r>
            <a:r>
              <a:rPr lang="en-US" altLang="en-US" sz="1800" i="1" dirty="0"/>
              <a:t>China’s overseas lending</a:t>
            </a:r>
            <a:r>
              <a:rPr lang="en-US" altLang="en-US" sz="1800" dirty="0"/>
              <a:t>, Kiel Institute for the World Economy Working Paper, N° 2132, June.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800" dirty="0"/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 </a:t>
            </a:r>
            <a:r>
              <a:rPr lang="en-US" altLang="en-US" sz="1800" dirty="0">
                <a:solidFill>
                  <a:srgbClr val="035DC1"/>
                </a:solidFill>
              </a:rPr>
              <a:t>New database on China’s overseas debt stock  &amp; flows between 1949 and 2017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>
                <a:solidFill>
                  <a:srgbClr val="072428"/>
                </a:solidFill>
              </a:rPr>
              <a:t>Provide information about the lending terms, the nature of lending, the borrowers and also about sovereign debt restructuring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35900704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22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What about the debts owed to China ?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087418"/>
            <a:ext cx="3124200" cy="392545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•Highly indebted countries owe $ 14 billion to China in 2020 (bilateral agreements on loans linked to infrastructure expenses related to the ‘Belt and Road Initiative’. WB estimates.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800" dirty="0"/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 </a:t>
            </a: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0677C45-8850-4828-BE03-491DDC561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287" y="1897820"/>
            <a:ext cx="6474630" cy="4120219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DBB9AA3B-1E7D-4260-A10F-87A986454439}"/>
              </a:ext>
            </a:extLst>
          </p:cNvPr>
          <p:cNvSpPr txBox="1">
            <a:spLocks noChangeArrowheads="1"/>
          </p:cNvSpPr>
          <p:nvPr/>
        </p:nvSpPr>
        <p:spPr>
          <a:xfrm>
            <a:off x="7252925" y="2148642"/>
            <a:ext cx="209665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Horn et al. (2019)</a:t>
            </a:r>
          </a:p>
        </p:txBody>
      </p:sp>
    </p:spTree>
    <p:extLst>
      <p:ext uri="{BB962C8B-B14F-4D97-AF65-F5344CB8AC3E}">
        <p14:creationId xmlns:p14="http://schemas.microsoft.com/office/powerpoint/2010/main" val="2400485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23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What about the debts owed to China ?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277143"/>
            <a:ext cx="4130964" cy="347482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How does China lend to LIC? 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/>
              <a:t>Most loans : large scale investment in infrastructure, energy and mining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/>
              <a:t>Lend at market rates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/>
              <a:t>Backed by collateral  (revenues from commodity exports)</a:t>
            </a: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BAA52CB-17E3-4701-97E2-6B84B15A2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291" y="1599063"/>
            <a:ext cx="6096000" cy="4152900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96B3D3E0-5320-4AF2-89C4-8258317C3C6E}"/>
              </a:ext>
            </a:extLst>
          </p:cNvPr>
          <p:cNvSpPr txBox="1">
            <a:spLocks noChangeArrowheads="1"/>
          </p:cNvSpPr>
          <p:nvPr/>
        </p:nvSpPr>
        <p:spPr>
          <a:xfrm>
            <a:off x="7936416" y="1821360"/>
            <a:ext cx="209665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Horn et al. (2019)</a:t>
            </a:r>
          </a:p>
        </p:txBody>
      </p:sp>
    </p:spTree>
    <p:extLst>
      <p:ext uri="{BB962C8B-B14F-4D97-AF65-F5344CB8AC3E}">
        <p14:creationId xmlns:p14="http://schemas.microsoft.com/office/powerpoint/2010/main" val="4121043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24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What about the debts owed to China ?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2087418"/>
            <a:ext cx="3992419" cy="4248727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Recipient countries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600" dirty="0"/>
              <a:t>50 main developing countries : fast increase in the stock of debt (2005 : 1% GDP </a:t>
            </a:r>
            <a:r>
              <a:rPr lang="en-US" altLang="en-US" sz="1600" dirty="0">
                <a:sym typeface="Wingdings" panose="05000000000000000000" pitchFamily="2" charset="2"/>
              </a:rPr>
              <a:t> 2017 : 15% GDP)</a:t>
            </a:r>
            <a:endParaRPr lang="en-US" altLang="en-US" sz="1600" dirty="0"/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600" dirty="0"/>
              <a:t>12 countries owe debt representing more than 20% of GDP (Congo, Djibouti, Tonga, Maldives, Cambodia, Niger, Laos, Zambia, Mongolia, Vanuatu, Kyrgyzstan)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1547C51-BE8E-4643-8DB0-BDEC497E2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363" y="1403473"/>
            <a:ext cx="6571817" cy="4354914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A47EFC88-49CC-4F03-B105-D4C9FA4D44FB}"/>
              </a:ext>
            </a:extLst>
          </p:cNvPr>
          <p:cNvSpPr txBox="1">
            <a:spLocks noChangeArrowheads="1"/>
          </p:cNvSpPr>
          <p:nvPr/>
        </p:nvSpPr>
        <p:spPr>
          <a:xfrm>
            <a:off x="7168571" y="2417148"/>
            <a:ext cx="3992419" cy="116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400" dirty="0">
                <a:solidFill>
                  <a:srgbClr val="072428"/>
                </a:solidFill>
              </a:rPr>
              <a:t>$ 5 trillion lent to 150 countries.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400" dirty="0">
                <a:solidFill>
                  <a:srgbClr val="072428"/>
                </a:solidFill>
              </a:rPr>
              <a:t>in some countries has surpassed the loans by multilateral and bilateral donors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DA3A692-144D-4289-9F6E-9429470C7D50}"/>
              </a:ext>
            </a:extLst>
          </p:cNvPr>
          <p:cNvSpPr txBox="1">
            <a:spLocks noChangeArrowheads="1"/>
          </p:cNvSpPr>
          <p:nvPr/>
        </p:nvSpPr>
        <p:spPr>
          <a:xfrm>
            <a:off x="7409944" y="1624018"/>
            <a:ext cx="2096653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Horn et al. (2019)</a:t>
            </a:r>
          </a:p>
        </p:txBody>
      </p:sp>
    </p:spTree>
    <p:extLst>
      <p:ext uri="{BB962C8B-B14F-4D97-AF65-F5344CB8AC3E}">
        <p14:creationId xmlns:p14="http://schemas.microsoft.com/office/powerpoint/2010/main" val="3895619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25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altLang="en-US" sz="2000" b="0" dirty="0">
                <a:solidFill>
                  <a:srgbClr val="2D5EC1"/>
                </a:solidFill>
              </a:rPr>
              <a:t>Who owes debt to China : a summary picture</a:t>
            </a:r>
            <a:r>
              <a:rPr lang="en-GB" sz="2000" dirty="0"/>
              <a:t> 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814F71-3638-4341-9C40-77D1A276C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28543"/>
            <a:ext cx="6833177" cy="390274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13B6443-85FA-412C-A1A4-DA99A6D63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863" y="2371881"/>
            <a:ext cx="2091109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547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26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49655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China’s new Debt Sustainability Framework 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2087418"/>
            <a:ext cx="11113655" cy="392545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DSF for participating countries if the Belt and Road Initiative (April 2019)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/>
              <a:t>Many commonalities with the WB and IMF DSF (same weighting mechanism, stress tests, thresholds)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/>
              <a:t>Differences :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en-US" altLang="en-US" sz="1800" dirty="0"/>
              <a:t>Treatment of the lending by the private sector (voluntary basis)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en-US" altLang="en-US" sz="1800" dirty="0"/>
              <a:t>Own estimate of the baseline scenarios (not necessarily coincident with international institutions’ forecasts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dirty="0"/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800" dirty="0"/>
              <a:t> </a:t>
            </a: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69391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DDF84660-08E9-44EB-A05D-10873C65960C}" type="slidenum">
              <a:rPr lang="en-GB" altLang="en-US" sz="1400" i="0">
                <a:solidFill>
                  <a:srgbClr val="000000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27</a:t>
            </a:fld>
            <a:endParaRPr lang="en-GB" altLang="en-US" sz="1400" i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Outline of the Webinar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4294967295"/>
          </p:nvPr>
        </p:nvSpPr>
        <p:spPr>
          <a:xfrm>
            <a:off x="838200" y="1727604"/>
            <a:ext cx="9802091" cy="3529013"/>
          </a:xfrm>
        </p:spPr>
        <p:txBody>
          <a:bodyPr/>
          <a:lstStyle/>
          <a:p>
            <a:pPr marL="0" indent="0">
              <a:buNone/>
            </a:pPr>
            <a:r>
              <a:rPr lang="en-CA" altLang="en-US" sz="3200" dirty="0"/>
              <a:t>- Introduction</a:t>
            </a:r>
          </a:p>
          <a:p>
            <a:pPr marL="0" indent="0">
              <a:buNone/>
            </a:pPr>
            <a:r>
              <a:rPr lang="en-CA" altLang="en-US" sz="3200" dirty="0"/>
              <a:t>- Expected fiscal implications of the Covid-19 crisis in LIC</a:t>
            </a:r>
          </a:p>
          <a:p>
            <a:pPr marL="0" indent="0">
              <a:buNone/>
            </a:pPr>
            <a:r>
              <a:rPr lang="en-CA" altLang="en-US" sz="3200" b="1" dirty="0">
                <a:solidFill>
                  <a:srgbClr val="FFC000"/>
                </a:solidFill>
              </a:rPr>
              <a:t>- IMF and World Bank’s DSF for low-income countries</a:t>
            </a:r>
          </a:p>
          <a:p>
            <a:endParaRPr lang="en-CA" altLang="en-US" sz="3200" dirty="0"/>
          </a:p>
          <a:p>
            <a:endParaRPr lang="en-CA" altLang="en-US" sz="3200" dirty="0"/>
          </a:p>
          <a:p>
            <a:endParaRPr lang="en-CA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388537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5687" y="1479616"/>
            <a:ext cx="11016572" cy="2425477"/>
          </a:xfrm>
        </p:spPr>
        <p:txBody>
          <a:bodyPr>
            <a:noAutofit/>
          </a:bodyPr>
          <a:lstStyle/>
          <a:p>
            <a:r>
              <a:rPr lang="en-US" dirty="0"/>
              <a:t>Appendix for questions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55687" y="4924648"/>
            <a:ext cx="10065224" cy="897754"/>
          </a:xfrm>
        </p:spPr>
        <p:txBody>
          <a:bodyPr/>
          <a:lstStyle/>
          <a:p>
            <a:r>
              <a:rPr lang="en-GB" b="1" dirty="0"/>
              <a:t>Webinar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164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29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Liquidity</a:t>
            </a:r>
            <a:r>
              <a:rPr lang="fr-FR" dirty="0"/>
              <a:t> </a:t>
            </a:r>
            <a:r>
              <a:rPr lang="fr-FR" dirty="0" err="1"/>
              <a:t>risk</a:t>
            </a:r>
            <a:r>
              <a:rPr lang="fr-FR" dirty="0"/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A77F856-53F7-47A6-8032-4126EAA00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948733"/>
            <a:ext cx="869449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18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Can a country pay today ? </a:t>
            </a:r>
            <a:r>
              <a:rPr lang="en-GB" i="0" dirty="0"/>
              <a:t>(debt servicing) </a:t>
            </a: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Liquid assets available to meet the maturing liabilities.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Factors of liquidity risks.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Markets perception.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Maturities of debt portfolio.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Composition of debt (external versus domestic)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What are the loan terms </a:t>
            </a:r>
            <a:r>
              <a:rPr lang="en-GB" sz="1800" b="0" dirty="0"/>
              <a:t>(NPV of debt, concessional part, grant element)</a:t>
            </a:r>
            <a:r>
              <a:rPr lang="en-GB" sz="1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628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34359" y="1750008"/>
            <a:ext cx="1895573" cy="448165"/>
          </a:xfrm>
        </p:spPr>
        <p:txBody>
          <a:bodyPr/>
          <a:lstStyle/>
          <a:p>
            <a:pPr eaLnBrk="1" hangingPunct="1"/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2400" b="0" dirty="0">
                <a:solidFill>
                  <a:srgbClr val="2D5EC1"/>
                </a:solidFill>
              </a:rPr>
              <a:t>The context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46554" y="2922309"/>
            <a:ext cx="9144000" cy="2865749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127819"/>
            <a:ext cx="10715513" cy="120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E19EC02-063E-42C6-9893-2236602D1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577312"/>
              </p:ext>
            </p:extLst>
          </p:nvPr>
        </p:nvGraphicFramePr>
        <p:xfrm>
          <a:off x="4119163" y="1474038"/>
          <a:ext cx="6938478" cy="4507968"/>
        </p:xfrm>
        <a:graphic>
          <a:graphicData uri="http://schemas.openxmlformats.org/drawingml/2006/table">
            <a:tbl>
              <a:tblPr/>
              <a:tblGrid>
                <a:gridCol w="4265642">
                  <a:extLst>
                    <a:ext uri="{9D8B030D-6E8A-4147-A177-3AD203B41FA5}">
                      <a16:colId xmlns:a16="http://schemas.microsoft.com/office/drawing/2014/main" val="1558983418"/>
                    </a:ext>
                  </a:extLst>
                </a:gridCol>
                <a:gridCol w="567241">
                  <a:extLst>
                    <a:ext uri="{9D8B030D-6E8A-4147-A177-3AD203B41FA5}">
                      <a16:colId xmlns:a16="http://schemas.microsoft.com/office/drawing/2014/main" val="3357127493"/>
                    </a:ext>
                  </a:extLst>
                </a:gridCol>
                <a:gridCol w="703378">
                  <a:extLst>
                    <a:ext uri="{9D8B030D-6E8A-4147-A177-3AD203B41FA5}">
                      <a16:colId xmlns:a16="http://schemas.microsoft.com/office/drawing/2014/main" val="1604785347"/>
                    </a:ext>
                  </a:extLst>
                </a:gridCol>
                <a:gridCol w="803212">
                  <a:extLst>
                    <a:ext uri="{9D8B030D-6E8A-4147-A177-3AD203B41FA5}">
                      <a16:colId xmlns:a16="http://schemas.microsoft.com/office/drawing/2014/main" val="3341937587"/>
                    </a:ext>
                  </a:extLst>
                </a:gridCol>
                <a:gridCol w="599005">
                  <a:extLst>
                    <a:ext uri="{9D8B030D-6E8A-4147-A177-3AD203B41FA5}">
                      <a16:colId xmlns:a16="http://schemas.microsoft.com/office/drawing/2014/main" val="1217980468"/>
                    </a:ext>
                  </a:extLst>
                </a:gridCol>
              </a:tblGrid>
              <a:tr h="2181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Projections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298817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2018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2019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2020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236319"/>
                  </a:ext>
                </a:extLst>
              </a:tr>
              <a:tr h="293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World Output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2,9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–4,9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5,4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331282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Latin America and the Caribbean </a:t>
                      </a:r>
                    </a:p>
                  </a:txBody>
                  <a:tcPr marL="1143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1,1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–9,4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effectLst/>
                          <a:latin typeface="Arial Narrow" panose="020B0606020202030204" pitchFamily="34" charset="0"/>
                        </a:rPr>
                        <a:t>3,7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427233"/>
                  </a:ext>
                </a:extLst>
              </a:tr>
              <a:tr h="269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Brazil</a:t>
                      </a:r>
                    </a:p>
                  </a:txBody>
                  <a:tcPr marL="2286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1,3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1,1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–9,1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441638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Mexico</a:t>
                      </a:r>
                    </a:p>
                  </a:txBody>
                  <a:tcPr marL="2286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–0,3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–10,5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065232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Middle East and Central Asia</a:t>
                      </a:r>
                    </a:p>
                  </a:txBody>
                  <a:tcPr marL="1143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1,8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–4,7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778079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Saudi Arabia </a:t>
                      </a:r>
                    </a:p>
                  </a:txBody>
                  <a:tcPr marL="2286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–6,8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369945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Sub-Saharan Africa </a:t>
                      </a:r>
                    </a:p>
                  </a:txBody>
                  <a:tcPr marL="1143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–3,2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745893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Nigeria</a:t>
                      </a:r>
                    </a:p>
                  </a:txBody>
                  <a:tcPr marL="2286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1,9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–5,4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174586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South Africa</a:t>
                      </a:r>
                    </a:p>
                  </a:txBody>
                  <a:tcPr marL="2286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–8,0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183839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effectLst/>
                          <a:latin typeface="Arial Narrow" panose="020B0606020202030204" pitchFamily="34" charset="0"/>
                        </a:rPr>
                        <a:t>Memorandum</a:t>
                      </a:r>
                    </a:p>
                  </a:txBody>
                  <a:tcPr marL="1143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225128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Low-Income Developing Countries</a:t>
                      </a:r>
                    </a:p>
                  </a:txBody>
                  <a:tcPr marL="11430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5,1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5,2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–1,0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5,2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936360"/>
                  </a:ext>
                </a:extLst>
              </a:tr>
              <a:tr h="237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World Trade Volume (goods and services)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3,8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0,9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–11,9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8,0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416725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Advanced Economies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1,5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–13,4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7,2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594131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Emerging Market and Developing Economies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4,5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–9,4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9,4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4139"/>
                  </a:ext>
                </a:extLst>
              </a:tr>
              <a:tr h="227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Arial Narrow" panose="020B0606020202030204" pitchFamily="34" charset="0"/>
                        </a:rPr>
                        <a:t>Commodity Prices (U.S. dollars)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459790"/>
                  </a:ext>
                </a:extLst>
              </a:tr>
              <a:tr h="218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Oil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29,4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–10,2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–41,1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3,8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62287"/>
                  </a:ext>
                </a:extLst>
              </a:tr>
              <a:tr h="4267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Nonfuel (average based on world commodity import weights)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1,3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0,8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effectLst/>
                          <a:latin typeface="Arial Narrow" panose="020B0606020202030204" pitchFamily="34" charset="0"/>
                        </a:rPr>
                        <a:t>0,2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effectLst/>
                          <a:latin typeface="Arial Narrow" panose="020B0606020202030204" pitchFamily="34" charset="0"/>
                        </a:rPr>
                        <a:t>0,8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457321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92D8138A-9699-4F5D-8E74-81127B3ECC72}"/>
              </a:ext>
            </a:extLst>
          </p:cNvPr>
          <p:cNvSpPr txBox="1">
            <a:spLocks noChangeArrowheads="1"/>
          </p:cNvSpPr>
          <p:nvPr/>
        </p:nvSpPr>
        <p:spPr>
          <a:xfrm>
            <a:off x="4636654" y="6144749"/>
            <a:ext cx="2743200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WEO, June 2020</a:t>
            </a:r>
          </a:p>
        </p:txBody>
      </p:sp>
    </p:spTree>
    <p:extLst>
      <p:ext uri="{BB962C8B-B14F-4D97-AF65-F5344CB8AC3E}">
        <p14:creationId xmlns:p14="http://schemas.microsoft.com/office/powerpoint/2010/main" val="41537660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30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Solvency </a:t>
            </a:r>
            <a:r>
              <a:rPr lang="fr-FR" dirty="0" err="1"/>
              <a:t>risk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5D7BAF1-2654-4ABA-B75C-80309FD21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093" y="1751301"/>
            <a:ext cx="8694496" cy="213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000" b="1" i="0" dirty="0"/>
              <a:t>Is a country likely to pay at all points in the future?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is the current debt? </a:t>
            </a:r>
            <a:r>
              <a:rPr lang="en-GB" sz="1600" b="0" dirty="0"/>
              <a:t>(High? Low?)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are the current policies </a:t>
            </a:r>
            <a:r>
              <a:rPr lang="en-GB" sz="1600" b="0" dirty="0"/>
              <a:t>(growth, inflation, interest rate)</a:t>
            </a:r>
            <a:r>
              <a:rPr lang="en-GB" sz="1600" dirty="0"/>
              <a:t>? 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is the governance strength </a:t>
            </a:r>
            <a:r>
              <a:rPr lang="en-GB" sz="1600" b="0" dirty="0"/>
              <a:t>(fiscal rules, management, tax and custom administration efficiency)</a:t>
            </a:r>
            <a:r>
              <a:rPr lang="en-GB" sz="1600" dirty="0"/>
              <a:t>? 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are the loan terms </a:t>
            </a:r>
            <a:r>
              <a:rPr lang="en-GB" sz="1600" b="0" dirty="0"/>
              <a:t>(NPV of debt, concessional part, grant element)</a:t>
            </a:r>
            <a:r>
              <a:rPr lang="en-GB" sz="1600" dirty="0"/>
              <a:t>?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D86228C-A4B1-41F3-88FD-7358C01A5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093" y="3960469"/>
            <a:ext cx="8694496" cy="82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000" b="1" i="0" dirty="0"/>
              <a:t>Non-explosive debt to GDP ratio (debt ratio stabilizes or declines in the long term). </a:t>
            </a:r>
            <a:endParaRPr lang="en-GB" sz="16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8864727-1E53-4B2F-B46A-561063819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667" y="4795603"/>
            <a:ext cx="869449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None/>
              <a:defRPr/>
            </a:pPr>
            <a:r>
              <a:rPr lang="en-GB" b="1" i="0" dirty="0">
                <a:solidFill>
                  <a:srgbClr val="C00000"/>
                </a:solidFill>
              </a:rPr>
              <a:t>Debt ratio ≈ </a:t>
            </a:r>
            <a:br>
              <a:rPr lang="en-GB" b="1" i="0" dirty="0">
                <a:solidFill>
                  <a:srgbClr val="C00000"/>
                </a:solidFill>
              </a:rPr>
            </a:br>
            <a:r>
              <a:rPr lang="en-GB" b="1" i="0" dirty="0">
                <a:solidFill>
                  <a:srgbClr val="C00000"/>
                </a:solidFill>
              </a:rPr>
              <a:t>(Interest Rate – Growth Rate) x </a:t>
            </a:r>
            <a:br>
              <a:rPr lang="en-GB" b="1" i="0" dirty="0">
                <a:solidFill>
                  <a:srgbClr val="C00000"/>
                </a:solidFill>
              </a:rPr>
            </a:br>
            <a:r>
              <a:rPr lang="en-GB" b="1" i="0" dirty="0">
                <a:solidFill>
                  <a:srgbClr val="C00000"/>
                </a:solidFill>
              </a:rPr>
              <a:t>Initial Debt Ratio – Primary Balance Ratio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None/>
              <a:defRPr/>
            </a:pPr>
            <a:r>
              <a:rPr lang="en-GB" sz="1800" b="1" i="0" dirty="0"/>
              <a:t>Condition: Interest Rate &lt; Growth Rate </a:t>
            </a:r>
          </a:p>
        </p:txBody>
      </p:sp>
    </p:spTree>
    <p:extLst>
      <p:ext uri="{BB962C8B-B14F-4D97-AF65-F5344CB8AC3E}">
        <p14:creationId xmlns:p14="http://schemas.microsoft.com/office/powerpoint/2010/main" val="406530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31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Economic policy </a:t>
            </a:r>
            <a:r>
              <a:rPr lang="fr-FR" dirty="0" err="1"/>
              <a:t>approach</a:t>
            </a:r>
            <a:endParaRPr lang="fr-FR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B747423-C362-4DCA-8295-84C78131C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066714"/>
            <a:ext cx="8694496" cy="272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800" b="1" i="0" dirty="0"/>
              <a:t>Debt is sustainable if: </a:t>
            </a:r>
          </a:p>
          <a:p>
            <a:pPr marL="536575" lvl="1" indent="-177800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dirty="0"/>
              <a:t>The country has a capacity to pay in the future without strong policy adjustment </a:t>
            </a:r>
            <a:r>
              <a:rPr lang="en-GB" b="0" dirty="0"/>
              <a:t>(spending retrenchment, fiscal consolidation)</a:t>
            </a:r>
            <a:r>
              <a:rPr lang="en-GB" dirty="0"/>
              <a:t>. </a:t>
            </a:r>
          </a:p>
          <a:p>
            <a:pPr marL="536575" lvl="1" indent="-177800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dirty="0"/>
              <a:t>The country does not need to default, or renegotiate the loan terms </a:t>
            </a:r>
            <a:r>
              <a:rPr lang="en-GB" b="0" dirty="0"/>
              <a:t>(no debt restructuration needed)</a:t>
            </a:r>
            <a:r>
              <a:rPr lang="en-GB" dirty="0"/>
              <a:t>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833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32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Intertemporal</a:t>
            </a:r>
            <a:r>
              <a:rPr lang="fr-FR" dirty="0"/>
              <a:t> </a:t>
            </a:r>
            <a:r>
              <a:rPr lang="fr-FR" dirty="0" err="1"/>
              <a:t>solvency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EE7ABE-87A7-493A-BAF0-7DABDA8C1F1C}"/>
              </a:ext>
            </a:extLst>
          </p:cNvPr>
          <p:cNvGrpSpPr/>
          <p:nvPr/>
        </p:nvGrpSpPr>
        <p:grpSpPr>
          <a:xfrm>
            <a:off x="2216875" y="2396716"/>
            <a:ext cx="4918148" cy="900000"/>
            <a:chOff x="323528" y="2396716"/>
            <a:chExt cx="4918148" cy="900000"/>
          </a:xfrm>
        </p:grpSpPr>
        <p:sp>
          <p:nvSpPr>
            <p:cNvPr id="6" name="ZoneTexte 3">
              <a:extLst>
                <a:ext uri="{FF2B5EF4-FFF2-40B4-BE49-F238E27FC236}">
                  <a16:creationId xmlns:a16="http://schemas.microsoft.com/office/drawing/2014/main" id="{A868811B-D9F3-41C5-8C10-659E45775C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528" y="2396716"/>
              <a:ext cx="2016000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Initial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debt 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97D9143-D9FB-4D8F-9198-8E3786ECD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396716"/>
              <a:ext cx="2253852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Discounted stream of primary expenditures</a:t>
              </a:r>
            </a:p>
          </p:txBody>
        </p:sp>
        <p:sp>
          <p:nvSpPr>
            <p:cNvPr id="9" name="ZoneTexte 6">
              <a:extLst>
                <a:ext uri="{FF2B5EF4-FFF2-40B4-BE49-F238E27FC236}">
                  <a16:creationId xmlns:a16="http://schemas.microsoft.com/office/drawing/2014/main" id="{E4AE936E-16E7-4803-842A-989906131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8890" y="2523551"/>
              <a:ext cx="95770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3600" b="1" i="0" dirty="0"/>
                <a:t>+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53E0B4F-DAAF-49BB-A5E1-C7C44B74D2A5}"/>
              </a:ext>
            </a:extLst>
          </p:cNvPr>
          <p:cNvGrpSpPr/>
          <p:nvPr/>
        </p:nvGrpSpPr>
        <p:grpSpPr>
          <a:xfrm>
            <a:off x="7185427" y="2396716"/>
            <a:ext cx="3500834" cy="900000"/>
            <a:chOff x="5292080" y="2396716"/>
            <a:chExt cx="3500834" cy="900000"/>
          </a:xfrm>
        </p:grpSpPr>
        <p:sp>
          <p:nvSpPr>
            <p:cNvPr id="11" name="ZoneTexte 11">
              <a:extLst>
                <a:ext uri="{FF2B5EF4-FFF2-40B4-BE49-F238E27FC236}">
                  <a16:creationId xmlns:a16="http://schemas.microsoft.com/office/drawing/2014/main" id="{52DCEDB1-6539-4D13-96B3-8397D93D0A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0192" y="2396716"/>
              <a:ext cx="2492722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>
                  <a:solidFill>
                    <a:schemeClr val="bg1"/>
                  </a:solidFill>
                </a:rPr>
                <a:t>Discounted future stream of budget revenues</a:t>
              </a:r>
            </a:p>
          </p:txBody>
        </p:sp>
        <p:sp>
          <p:nvSpPr>
            <p:cNvPr id="12" name="ZoneTexte 6">
              <a:extLst>
                <a:ext uri="{FF2B5EF4-FFF2-40B4-BE49-F238E27FC236}">
                  <a16:creationId xmlns:a16="http://schemas.microsoft.com/office/drawing/2014/main" id="{2979AD60-66FD-4267-AE79-BF91C5BD58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2080" y="2523551"/>
              <a:ext cx="95770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3600" b="1" i="0" dirty="0"/>
                <a:t>=</a:t>
              </a:r>
            </a:p>
          </p:txBody>
        </p:sp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A85EE3AE-2A71-4727-A78F-77A51ADE5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927952"/>
            <a:ext cx="8694496" cy="20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Primary Expenditure = Total Expenditure – Interest Expenditure.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Intertemporal solvency: a country can service its current debt with future surpluses.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No Ponzi game: initial debt is not serviced by relying on new loans. </a:t>
            </a:r>
          </a:p>
        </p:txBody>
      </p:sp>
    </p:spTree>
    <p:extLst>
      <p:ext uri="{BB962C8B-B14F-4D97-AF65-F5344CB8AC3E}">
        <p14:creationId xmlns:p14="http://schemas.microsoft.com/office/powerpoint/2010/main" val="415658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33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Indicators</a:t>
            </a:r>
            <a:r>
              <a:rPr lang="fr-FR" dirty="0"/>
              <a:t> for </a:t>
            </a:r>
            <a:r>
              <a:rPr lang="fr-FR" dirty="0" err="1"/>
              <a:t>assessing</a:t>
            </a:r>
            <a:r>
              <a:rPr lang="fr-FR" dirty="0"/>
              <a:t> the </a:t>
            </a:r>
            <a:r>
              <a:rPr lang="fr-FR" dirty="0" err="1"/>
              <a:t>debt</a:t>
            </a:r>
            <a:r>
              <a:rPr lang="fr-FR" dirty="0"/>
              <a:t> </a:t>
            </a:r>
            <a:r>
              <a:rPr lang="fr-FR" dirty="0" err="1"/>
              <a:t>burden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1C96A1D-4436-4AD9-A03C-125ED4FAE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154" y="1628425"/>
            <a:ext cx="8694496" cy="18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defRPr/>
            </a:pPr>
            <a:r>
              <a:rPr lang="en-US" altLang="fr-FR" b="1" i="0" dirty="0"/>
              <a:t>Ratios based on the capacity to pay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Capacity to pay: income, exports, fiscal revenues.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Debt sustainability: nominal debt does not growth at a rate faster than the capacity to repay it.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51EEB29-1428-4171-B300-D3F2B8E31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154" y="3538998"/>
            <a:ext cx="869449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US" sz="2800" b="1" i="0" dirty="0">
                <a:sym typeface="Wingdings" panose="05000000000000000000" pitchFamily="2" charset="2"/>
              </a:rPr>
              <a:t>Ratios of debt service over indicators of liquidity risks. </a:t>
            </a:r>
            <a:endParaRPr lang="en-US" sz="2800" dirty="0"/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Debt service = Interest plus Amortization.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Amortization = Principal payments on medium-to-long term + Short-term Debt </a:t>
            </a:r>
            <a:r>
              <a:rPr lang="en-GB" sz="1800" b="0" dirty="0"/>
              <a:t>(maturity &lt; 1 year)</a:t>
            </a:r>
            <a:r>
              <a:rPr lang="en-GB" sz="1800" dirty="0"/>
              <a:t>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Gross financing needs = Primary Deficit + Amortization </a:t>
            </a:r>
          </a:p>
        </p:txBody>
      </p:sp>
    </p:spTree>
    <p:extLst>
      <p:ext uri="{BB962C8B-B14F-4D97-AF65-F5344CB8AC3E}">
        <p14:creationId xmlns:p14="http://schemas.microsoft.com/office/powerpoint/2010/main" val="286014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34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Liquidity</a:t>
            </a:r>
            <a:r>
              <a:rPr lang="fr-FR" dirty="0"/>
              <a:t> </a:t>
            </a:r>
            <a:r>
              <a:rPr lang="fr-FR" dirty="0" err="1"/>
              <a:t>risk</a:t>
            </a:r>
            <a:r>
              <a:rPr lang="fr-FR" dirty="0"/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A77F856-53F7-47A6-8032-4126EAA00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948733"/>
            <a:ext cx="869449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18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Can a country pay today ? </a:t>
            </a:r>
            <a:r>
              <a:rPr lang="en-GB" i="0" dirty="0"/>
              <a:t>(debt servicing) </a:t>
            </a: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Liquid assets available to meet the maturing liabilities.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b="1" i="0" dirty="0"/>
              <a:t>Factors of liquidity risks.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Markets perception.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Maturities of debt portfolio.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Composition of debt (external versus domestic)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What are the loan terms </a:t>
            </a:r>
            <a:r>
              <a:rPr lang="en-GB" sz="1800" b="0" dirty="0"/>
              <a:t>(NPV of debt, concessional part, grant element)</a:t>
            </a:r>
            <a:r>
              <a:rPr lang="en-GB" sz="1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707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35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Solvency </a:t>
            </a:r>
            <a:r>
              <a:rPr lang="fr-FR" dirty="0" err="1"/>
              <a:t>risk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5D7BAF1-2654-4ABA-B75C-80309FD21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093" y="1751301"/>
            <a:ext cx="8694496" cy="213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000" b="1" i="0" dirty="0"/>
              <a:t>Is a country likely to pay at all points in the future?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is the current debt? </a:t>
            </a:r>
            <a:r>
              <a:rPr lang="en-GB" sz="1600" b="0" dirty="0"/>
              <a:t>(High? Low?)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are the current policies </a:t>
            </a:r>
            <a:r>
              <a:rPr lang="en-GB" sz="1600" b="0" dirty="0"/>
              <a:t>(growth, inflation, interest rate)</a:t>
            </a:r>
            <a:r>
              <a:rPr lang="en-GB" sz="1600" dirty="0"/>
              <a:t>? 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is the governance strength </a:t>
            </a:r>
            <a:r>
              <a:rPr lang="en-GB" sz="1600" b="0" dirty="0"/>
              <a:t>(fiscal rules, management, tax and custom administration efficiency)</a:t>
            </a:r>
            <a:r>
              <a:rPr lang="en-GB" sz="1600" dirty="0"/>
              <a:t>? </a:t>
            </a:r>
          </a:p>
          <a:p>
            <a:pPr marL="536575" lvl="1" indent="-1778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600" dirty="0"/>
              <a:t>What are the loan terms </a:t>
            </a:r>
            <a:r>
              <a:rPr lang="en-GB" sz="1600" b="0" dirty="0"/>
              <a:t>(NPV of debt, concessional part, grant element)</a:t>
            </a:r>
            <a:r>
              <a:rPr lang="en-GB" sz="1600" dirty="0"/>
              <a:t>?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D86228C-A4B1-41F3-88FD-7358C01A5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093" y="3960469"/>
            <a:ext cx="8694496" cy="82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000" b="1" i="0" dirty="0"/>
              <a:t>Non-explosive debt to GDP ratio (debt ratio stabilizes or declines in the long term). </a:t>
            </a:r>
            <a:endParaRPr lang="en-GB" sz="16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8864727-1E53-4B2F-B46A-561063819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667" y="4795603"/>
            <a:ext cx="869449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None/>
              <a:defRPr/>
            </a:pPr>
            <a:r>
              <a:rPr lang="en-GB" b="1" i="0" dirty="0">
                <a:solidFill>
                  <a:srgbClr val="C00000"/>
                </a:solidFill>
              </a:rPr>
              <a:t>Debt ratio ≈ </a:t>
            </a:r>
            <a:br>
              <a:rPr lang="en-GB" b="1" i="0" dirty="0">
                <a:solidFill>
                  <a:srgbClr val="C00000"/>
                </a:solidFill>
              </a:rPr>
            </a:br>
            <a:r>
              <a:rPr lang="en-GB" b="1" i="0" dirty="0">
                <a:solidFill>
                  <a:srgbClr val="C00000"/>
                </a:solidFill>
              </a:rPr>
              <a:t>(Interest Rate – Growth Rate) x </a:t>
            </a:r>
            <a:br>
              <a:rPr lang="en-GB" b="1" i="0" dirty="0">
                <a:solidFill>
                  <a:srgbClr val="C00000"/>
                </a:solidFill>
              </a:rPr>
            </a:br>
            <a:r>
              <a:rPr lang="en-GB" b="1" i="0" dirty="0">
                <a:solidFill>
                  <a:srgbClr val="C00000"/>
                </a:solidFill>
              </a:rPr>
              <a:t>Initial Debt Ratio – Primary Balance Ratio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None/>
              <a:defRPr/>
            </a:pPr>
            <a:r>
              <a:rPr lang="en-GB" sz="1800" b="1" i="0" dirty="0"/>
              <a:t>Condition: Interest Rate &lt; Growth Rate </a:t>
            </a:r>
          </a:p>
        </p:txBody>
      </p:sp>
    </p:spTree>
    <p:extLst>
      <p:ext uri="{BB962C8B-B14F-4D97-AF65-F5344CB8AC3E}">
        <p14:creationId xmlns:p14="http://schemas.microsoft.com/office/powerpoint/2010/main" val="324043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36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Economic policy </a:t>
            </a:r>
            <a:r>
              <a:rPr lang="fr-FR" dirty="0" err="1"/>
              <a:t>approach</a:t>
            </a:r>
            <a:endParaRPr lang="fr-FR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B747423-C362-4DCA-8295-84C78131C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066714"/>
            <a:ext cx="8694496" cy="272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sz="2800" b="1" i="0" dirty="0"/>
              <a:t>Debt is sustainable if: </a:t>
            </a:r>
          </a:p>
          <a:p>
            <a:pPr marL="536575" lvl="1" indent="-177800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dirty="0"/>
              <a:t>The country has a capacity to pay in the future without strong policy adjustment </a:t>
            </a:r>
            <a:r>
              <a:rPr lang="en-GB" b="0" dirty="0"/>
              <a:t>(spending retrenchment, fiscal consolidation)</a:t>
            </a:r>
            <a:r>
              <a:rPr lang="en-GB" dirty="0"/>
              <a:t>. </a:t>
            </a:r>
          </a:p>
          <a:p>
            <a:pPr marL="536575" lvl="1" indent="-177800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dirty="0"/>
              <a:t>The country does not need to default, or renegotiate the loan terms </a:t>
            </a:r>
            <a:r>
              <a:rPr lang="en-GB" b="0" dirty="0"/>
              <a:t>(no debt restructuration needed)</a:t>
            </a:r>
            <a:r>
              <a:rPr lang="en-GB" dirty="0"/>
              <a:t>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8800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37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Intertemporal</a:t>
            </a:r>
            <a:r>
              <a:rPr lang="fr-FR" dirty="0"/>
              <a:t> </a:t>
            </a:r>
            <a:r>
              <a:rPr lang="fr-FR" dirty="0" err="1"/>
              <a:t>solvency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EE7ABE-87A7-493A-BAF0-7DABDA8C1F1C}"/>
              </a:ext>
            </a:extLst>
          </p:cNvPr>
          <p:cNvGrpSpPr/>
          <p:nvPr/>
        </p:nvGrpSpPr>
        <p:grpSpPr>
          <a:xfrm>
            <a:off x="2216875" y="2396716"/>
            <a:ext cx="4918148" cy="900000"/>
            <a:chOff x="323528" y="2396716"/>
            <a:chExt cx="4918148" cy="900000"/>
          </a:xfrm>
        </p:grpSpPr>
        <p:sp>
          <p:nvSpPr>
            <p:cNvPr id="6" name="ZoneTexte 3">
              <a:extLst>
                <a:ext uri="{FF2B5EF4-FFF2-40B4-BE49-F238E27FC236}">
                  <a16:creationId xmlns:a16="http://schemas.microsoft.com/office/drawing/2014/main" id="{A868811B-D9F3-41C5-8C10-659E45775C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528" y="2396716"/>
              <a:ext cx="2016000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Initial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debt 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97D9143-D9FB-4D8F-9198-8E3786ECD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396716"/>
              <a:ext cx="2253852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 dirty="0">
                  <a:solidFill>
                    <a:schemeClr val="bg1"/>
                  </a:solidFill>
                </a:rPr>
                <a:t>Discounted stream of primary expenditures</a:t>
              </a:r>
            </a:p>
          </p:txBody>
        </p:sp>
        <p:sp>
          <p:nvSpPr>
            <p:cNvPr id="9" name="ZoneTexte 6">
              <a:extLst>
                <a:ext uri="{FF2B5EF4-FFF2-40B4-BE49-F238E27FC236}">
                  <a16:creationId xmlns:a16="http://schemas.microsoft.com/office/drawing/2014/main" id="{E4AE936E-16E7-4803-842A-989906131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8890" y="2523551"/>
              <a:ext cx="95770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3600" b="1" i="0" dirty="0"/>
                <a:t>+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53E0B4F-DAAF-49BB-A5E1-C7C44B74D2A5}"/>
              </a:ext>
            </a:extLst>
          </p:cNvPr>
          <p:cNvGrpSpPr/>
          <p:nvPr/>
        </p:nvGrpSpPr>
        <p:grpSpPr>
          <a:xfrm>
            <a:off x="7185427" y="2396716"/>
            <a:ext cx="3500834" cy="900000"/>
            <a:chOff x="5292080" y="2396716"/>
            <a:chExt cx="3500834" cy="900000"/>
          </a:xfrm>
        </p:grpSpPr>
        <p:sp>
          <p:nvSpPr>
            <p:cNvPr id="11" name="ZoneTexte 11">
              <a:extLst>
                <a:ext uri="{FF2B5EF4-FFF2-40B4-BE49-F238E27FC236}">
                  <a16:creationId xmlns:a16="http://schemas.microsoft.com/office/drawing/2014/main" id="{52DCEDB1-6539-4D13-96B3-8397D93D0A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0192" y="2396716"/>
              <a:ext cx="2492722" cy="900000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1600" b="1" i="0">
                  <a:solidFill>
                    <a:schemeClr val="bg1"/>
                  </a:solidFill>
                </a:rPr>
                <a:t>Discounted future stream of budget revenues</a:t>
              </a:r>
            </a:p>
          </p:txBody>
        </p:sp>
        <p:sp>
          <p:nvSpPr>
            <p:cNvPr id="12" name="ZoneTexte 6">
              <a:extLst>
                <a:ext uri="{FF2B5EF4-FFF2-40B4-BE49-F238E27FC236}">
                  <a16:creationId xmlns:a16="http://schemas.microsoft.com/office/drawing/2014/main" id="{2979AD60-66FD-4267-AE79-BF91C5BD58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2080" y="2523551"/>
              <a:ext cx="95770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fr-FR" sz="3600" b="1" i="0" dirty="0"/>
                <a:t>=</a:t>
              </a:r>
            </a:p>
          </p:txBody>
        </p:sp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A85EE3AE-2A71-4727-A78F-77A51ADE5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927952"/>
            <a:ext cx="8694496" cy="20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Primary Expenditure = Total Expenditure – Interest Expenditure.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Intertemporal solvency: a country can service its current debt with future surpluses.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GB" altLang="fr-FR" sz="1800" b="1" i="0" dirty="0"/>
              <a:t>No Ponzi game: initial debt is not serviced by relying on new loans. </a:t>
            </a:r>
          </a:p>
        </p:txBody>
      </p:sp>
    </p:spTree>
    <p:extLst>
      <p:ext uri="{BB962C8B-B14F-4D97-AF65-F5344CB8AC3E}">
        <p14:creationId xmlns:p14="http://schemas.microsoft.com/office/powerpoint/2010/main" val="39030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38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BB798-4B7E-4E3D-B363-AFBE8BA9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Indicators</a:t>
            </a:r>
            <a:r>
              <a:rPr lang="fr-FR" dirty="0"/>
              <a:t> for </a:t>
            </a:r>
            <a:r>
              <a:rPr lang="fr-FR" dirty="0" err="1"/>
              <a:t>assessing</a:t>
            </a:r>
            <a:r>
              <a:rPr lang="fr-FR" dirty="0"/>
              <a:t> the </a:t>
            </a:r>
            <a:r>
              <a:rPr lang="fr-FR" dirty="0" err="1"/>
              <a:t>debt</a:t>
            </a:r>
            <a:r>
              <a:rPr lang="fr-FR" dirty="0"/>
              <a:t> </a:t>
            </a:r>
            <a:r>
              <a:rPr lang="fr-FR" dirty="0" err="1"/>
              <a:t>burden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1C96A1D-4436-4AD9-A03C-125ED4FAE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154" y="1628425"/>
            <a:ext cx="8694496" cy="18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defRPr/>
            </a:pPr>
            <a:r>
              <a:rPr lang="en-US" altLang="fr-FR" b="1" i="0" dirty="0"/>
              <a:t>Ratios based on the capacity to pay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Capacity to pay: income, exports, fiscal revenues.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Debt sustainability: nominal debt does not growth at a rate faster than the capacity to repay it.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51EEB29-1428-4171-B300-D3F2B8E31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154" y="3538998"/>
            <a:ext cx="869449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q"/>
              <a:defRPr/>
            </a:pPr>
            <a:r>
              <a:rPr lang="en-US" sz="2800" b="1" i="0" dirty="0">
                <a:sym typeface="Wingdings" panose="05000000000000000000" pitchFamily="2" charset="2"/>
              </a:rPr>
              <a:t>Ratios of debt service over indicators of liquidity risks. </a:t>
            </a:r>
            <a:endParaRPr lang="en-US" sz="2800" dirty="0"/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Debt service = Interest plus Amortization.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Amortization = Principal payments on medium-to-long term + Short-term Debt </a:t>
            </a:r>
            <a:r>
              <a:rPr lang="en-GB" sz="1800" b="0" dirty="0"/>
              <a:t>(maturity &lt; 1 year)</a:t>
            </a:r>
            <a:r>
              <a:rPr lang="en-GB" sz="1800" dirty="0"/>
              <a:t>. </a:t>
            </a:r>
          </a:p>
          <a:p>
            <a:pPr marL="536575" lvl="1" indent="-1778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73000"/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Gross financing needs = Primary Deficit + Amortization </a:t>
            </a:r>
          </a:p>
        </p:txBody>
      </p:sp>
    </p:spTree>
    <p:extLst>
      <p:ext uri="{BB962C8B-B14F-4D97-AF65-F5344CB8AC3E}">
        <p14:creationId xmlns:p14="http://schemas.microsoft.com/office/powerpoint/2010/main" val="10044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>
                <a:hlinkClick r:id="rId3"/>
              </a:rPr>
              <a:t>EU Spotify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5"/>
              </a:rPr>
              <a:t>ec.europa.eu/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6"/>
              </a:rPr>
              <a:t>europa.eu/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8"/>
              </a:rPr>
              <a:t>@</a:t>
            </a:r>
            <a:r>
              <a:rPr lang="en-IE" sz="1600" dirty="0" err="1">
                <a:hlinkClick r:id="rId8"/>
              </a:rPr>
              <a:t>EU_Commission</a:t>
            </a:r>
            <a:r>
              <a:rPr lang="en-IE" sz="1600" dirty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9"/>
              </a:rPr>
              <a:t>@</a:t>
            </a:r>
            <a:r>
              <a:rPr lang="en-IE" sz="1600" dirty="0" err="1">
                <a:hlinkClick r:id="rId9"/>
              </a:rPr>
              <a:t>EuropeanCommission</a:t>
            </a:r>
            <a:r>
              <a:rPr lang="en-IE" sz="1600" dirty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4"/>
              </a:rPr>
              <a:t>europeancommission</a:t>
            </a:r>
            <a:r>
              <a:rPr lang="en-IE" sz="1600" dirty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4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791854"/>
            <a:ext cx="2989081" cy="4025654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2000" b="0" dirty="0">
                <a:solidFill>
                  <a:srgbClr val="2D5EC1"/>
                </a:solidFill>
              </a:rPr>
              <a:t>The context</a:t>
            </a:r>
            <a:br>
              <a:rPr lang="en-US" altLang="en-US" sz="2000" b="0" dirty="0">
                <a:solidFill>
                  <a:srgbClr val="2D5EC1"/>
                </a:solidFill>
              </a:rPr>
            </a:br>
            <a:br>
              <a:rPr lang="en-US" altLang="en-US" sz="2000" b="0" dirty="0">
                <a:solidFill>
                  <a:srgbClr val="2D5EC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Cumulative hit to growth 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larger in the EMDE when 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China excluded </a:t>
            </a:r>
            <a:br>
              <a:rPr lang="en-US" altLang="en-US" sz="2000" dirty="0">
                <a:solidFill>
                  <a:schemeClr val="tx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endParaRPr lang="en-US" altLang="en-US" sz="2400" b="0" dirty="0">
              <a:solidFill>
                <a:srgbClr val="2D5EC1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88490"/>
            <a:ext cx="10715513" cy="124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48990C3-CBDA-4FAE-BD08-CD9877AAF6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60" t="8186" r="8869"/>
          <a:stretch/>
        </p:blipFill>
        <p:spPr>
          <a:xfrm>
            <a:off x="3827281" y="1649691"/>
            <a:ext cx="7736035" cy="430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516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5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42186"/>
            <a:ext cx="2989081" cy="4387274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2400" b="0" dirty="0">
                <a:solidFill>
                  <a:srgbClr val="2D5EC1"/>
                </a:solidFill>
              </a:rPr>
              <a:t>The context</a:t>
            </a: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1600" b="0" dirty="0">
                <a:solidFill>
                  <a:schemeClr val="tx1"/>
                </a:solidFill>
              </a:rPr>
              <a:t>Several scenarios for a way out of the current crisis</a:t>
            </a:r>
            <a:br>
              <a:rPr lang="en-US" altLang="en-US" sz="1600" b="0" dirty="0">
                <a:solidFill>
                  <a:schemeClr val="tx1"/>
                </a:solidFill>
              </a:rPr>
            </a:br>
            <a:br>
              <a:rPr lang="en-US" altLang="en-US" sz="1600" b="0" dirty="0">
                <a:solidFill>
                  <a:schemeClr val="tx1"/>
                </a:solidFill>
              </a:rPr>
            </a:br>
            <a:r>
              <a:rPr lang="en-US" altLang="en-US" sz="1600" dirty="0"/>
              <a:t>• square root : </a:t>
            </a:r>
            <a:r>
              <a:rPr lang="en-US" altLang="en-US" sz="1600" dirty="0">
                <a:solidFill>
                  <a:schemeClr val="tx1"/>
                </a:solidFill>
              </a:rPr>
              <a:t>drop &amp; bounce back effect with slow recovery </a:t>
            </a: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altLang="en-US" sz="1600" dirty="0"/>
              <a:t>• W: </a:t>
            </a:r>
            <a:r>
              <a:rPr lang="en-US" altLang="en-US" sz="1600" dirty="0">
                <a:solidFill>
                  <a:schemeClr val="tx1"/>
                </a:solidFill>
              </a:rPr>
              <a:t>double-deep or double –hit drop &amp;</a:t>
            </a:r>
            <a:br>
              <a:rPr lang="en-US" altLang="en-US" sz="1600" b="0" dirty="0">
                <a:solidFill>
                  <a:schemeClr val="tx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br>
              <a:rPr lang="en-US" altLang="en-US" sz="2400" b="0" dirty="0">
                <a:solidFill>
                  <a:srgbClr val="2D5EC1"/>
                </a:solidFill>
              </a:rPr>
            </a:br>
            <a:endParaRPr lang="en-US" altLang="en-US" sz="24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345756" y="2922309"/>
            <a:ext cx="5744797" cy="2865749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pic>
        <p:nvPicPr>
          <p:cNvPr id="4" name="Image 3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922416C2-B858-4E8E-87A0-8C81032F5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256" y="1542186"/>
            <a:ext cx="596265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6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72123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The crisis will affect the developing countries through several channels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56386" y="2617509"/>
            <a:ext cx="9144000" cy="2865749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en-GB" altLang="en-US" sz="1600" dirty="0"/>
              <a:t>F</a:t>
            </a:r>
            <a:r>
              <a:rPr lang="en-GB" sz="1600" dirty="0"/>
              <a:t>alling world trade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R</a:t>
            </a:r>
            <a:r>
              <a:rPr lang="en-GB" sz="1600" dirty="0" err="1"/>
              <a:t>ising</a:t>
            </a:r>
            <a:r>
              <a:rPr lang="en-GB" sz="1600" dirty="0"/>
              <a:t> prices of basic foodstuffs due to </a:t>
            </a:r>
            <a:r>
              <a:rPr lang="en-GB" sz="1600" dirty="0">
                <a:solidFill>
                  <a:srgbClr val="072428"/>
                </a:solidFill>
              </a:rPr>
              <a:t>d</a:t>
            </a:r>
            <a:r>
              <a:rPr lang="en-GB" sz="1600" dirty="0"/>
              <a:t>isruption of international supply chains</a:t>
            </a: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altLang="en-US" sz="1600" dirty="0">
                <a:solidFill>
                  <a:srgbClr val="072428"/>
                </a:solidFill>
              </a:rPr>
              <a:t>T</a:t>
            </a:r>
            <a:r>
              <a:rPr lang="en-GB" sz="1600" dirty="0"/>
              <a:t>ightening in global financial conditions  (rating agencies have downgraded some LIC countries)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altLang="en-US" sz="1600" dirty="0">
                <a:solidFill>
                  <a:srgbClr val="072428"/>
                </a:solidFill>
              </a:rPr>
              <a:t>D</a:t>
            </a:r>
            <a:r>
              <a:rPr lang="en-GB" sz="1600" dirty="0"/>
              <a:t>rop in air traffic and tourism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</a:rPr>
              <a:t>• </a:t>
            </a:r>
            <a:r>
              <a:rPr lang="en-GB" altLang="en-US" sz="1600" dirty="0">
                <a:solidFill>
                  <a:srgbClr val="072428"/>
                </a:solidFill>
              </a:rPr>
              <a:t>T</a:t>
            </a:r>
            <a:r>
              <a:rPr lang="en-GB" sz="1600" dirty="0"/>
              <a:t>he number of poor people is likely to increase and the living standards of vulnerable populations will deteriorate.</a:t>
            </a: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60531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7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606674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Forthcoming risks linked in financial market expectations  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07026" y="2538331"/>
            <a:ext cx="9144000" cy="3592955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/>
              <a:t>Rating </a:t>
            </a:r>
            <a:r>
              <a:rPr lang="fr-FR" altLang="en-US" sz="1600" dirty="0" err="1"/>
              <a:t>agencies</a:t>
            </a:r>
            <a:r>
              <a:rPr lang="fr-FR" altLang="en-US" sz="1600" dirty="0"/>
              <a:t> </a:t>
            </a:r>
            <a:r>
              <a:rPr lang="fr-FR" altLang="en-US" sz="1600" dirty="0" err="1"/>
              <a:t>downgraded</a:t>
            </a:r>
            <a:r>
              <a:rPr lang="fr-FR" altLang="en-US" sz="1600" dirty="0"/>
              <a:t> the countries –</a:t>
            </a:r>
            <a:r>
              <a:rPr lang="fr-FR" altLang="en-US" sz="1600" dirty="0" err="1"/>
              <a:t>crisis-induced</a:t>
            </a:r>
            <a:r>
              <a:rPr lang="fr-FR" altLang="en-US" sz="1600" dirty="0"/>
              <a:t> downgrades – This impacts </a:t>
            </a:r>
            <a:r>
              <a:rPr lang="fr-FR" altLang="en-US" sz="1600" dirty="0" err="1"/>
              <a:t>private</a:t>
            </a:r>
            <a:r>
              <a:rPr lang="fr-FR" altLang="en-US" sz="1600" dirty="0"/>
              <a:t> </a:t>
            </a:r>
            <a:r>
              <a:rPr lang="fr-FR" altLang="en-US" sz="1600" dirty="0" err="1"/>
              <a:t>investors</a:t>
            </a:r>
            <a:r>
              <a:rPr lang="fr-FR" altLang="en-US" sz="1600" dirty="0"/>
              <a:t>’ expectations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Risk 1 : increased borrowing costs in capital markets (higher sovereign spreads)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Risk 2 : evaporation of international capital  (high capital outflows)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Risk 3 : Pro-cyclical nature of rating could lead market panics</a:t>
            </a: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/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96547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8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606674"/>
            <a:ext cx="10515600" cy="448165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GB" sz="2000" dirty="0"/>
              <a:t>Forthcoming risks linked in financial market expectations : Examples of African countries </a:t>
            </a:r>
            <a:endParaRPr lang="en-US" altLang="en-US" sz="2000" b="0" dirty="0">
              <a:solidFill>
                <a:srgbClr val="2D5EC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332741"/>
            <a:ext cx="9144000" cy="3730037"/>
          </a:xfrm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Oil</a:t>
            </a:r>
            <a:r>
              <a:rPr lang="fr-FR" altLang="en-US" sz="1600" dirty="0"/>
              <a:t> </a:t>
            </a:r>
            <a:r>
              <a:rPr lang="fr-FR" altLang="en-US" sz="1600" dirty="0" err="1"/>
              <a:t>exporting</a:t>
            </a:r>
            <a:r>
              <a:rPr lang="fr-FR" altLang="en-US" sz="1600" dirty="0"/>
              <a:t> countries : (</a:t>
            </a:r>
            <a:r>
              <a:rPr lang="fr-FR" altLang="en-US" sz="1600" dirty="0" err="1"/>
              <a:t>risk</a:t>
            </a:r>
            <a:r>
              <a:rPr lang="fr-FR" altLang="en-US" sz="1600" dirty="0"/>
              <a:t> of </a:t>
            </a:r>
            <a:r>
              <a:rPr lang="fr-FR" altLang="en-US" sz="1600" dirty="0" err="1"/>
              <a:t>falling</a:t>
            </a:r>
            <a:r>
              <a:rPr lang="fr-FR" altLang="en-US" sz="1600" dirty="0"/>
              <a:t> </a:t>
            </a:r>
            <a:r>
              <a:rPr lang="fr-FR" altLang="en-US" sz="1600" dirty="0" err="1"/>
              <a:t>oil</a:t>
            </a:r>
            <a:r>
              <a:rPr lang="fr-FR" altLang="en-US" sz="1600" dirty="0"/>
              <a:t> </a:t>
            </a:r>
            <a:r>
              <a:rPr lang="fr-FR" altLang="en-US" sz="1600" dirty="0" err="1"/>
              <a:t>prices</a:t>
            </a:r>
            <a:r>
              <a:rPr lang="fr-FR" altLang="en-US" sz="1600" dirty="0"/>
              <a:t>) 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Nigeria : downgraded in March 2020 by S&amp;P (from B to B-). Argument : risk of fiscal shock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Gabon : downgraded in April 2020 by Fitch (from B to CCC). Argument : weaker capacity to service the debt – liquidity risk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Tourism</a:t>
            </a:r>
            <a:r>
              <a:rPr lang="fr-FR" altLang="en-US" sz="1600" dirty="0"/>
              <a:t>  : </a:t>
            </a:r>
            <a:r>
              <a:rPr lang="fr-FR" altLang="en-US" sz="1600" dirty="0" err="1"/>
              <a:t>risk</a:t>
            </a:r>
            <a:r>
              <a:rPr lang="fr-FR" altLang="en-US" sz="1600" dirty="0"/>
              <a:t> of </a:t>
            </a:r>
            <a:r>
              <a:rPr lang="fr-FR" altLang="en-US" sz="1600" dirty="0" err="1"/>
              <a:t>recession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tabLst>
                <a:tab pos="442913" algn="l"/>
              </a:tabLst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	 </a:t>
            </a:r>
            <a:r>
              <a:rPr 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Mauritius : downgraded by Moody’s (from Baaa1 stable to negative. Argument : lower 	tourist earnings will affect growth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• </a:t>
            </a:r>
            <a:r>
              <a:rPr lang="fr-FR" altLang="en-US" sz="1600" dirty="0" err="1"/>
              <a:t>Diversified</a:t>
            </a:r>
            <a:r>
              <a:rPr lang="fr-FR" altLang="en-US" sz="1600" dirty="0"/>
              <a:t> </a:t>
            </a:r>
            <a:r>
              <a:rPr lang="fr-FR" altLang="en-US" sz="1600" dirty="0" err="1"/>
              <a:t>economy</a:t>
            </a:r>
            <a:r>
              <a:rPr lang="fr-FR" altLang="en-US" sz="1600" dirty="0"/>
              <a:t> (South </a:t>
            </a:r>
            <a:r>
              <a:rPr lang="fr-FR" altLang="en-US" sz="1600" dirty="0" err="1"/>
              <a:t>Africa</a:t>
            </a:r>
            <a:r>
              <a:rPr lang="fr-FR" altLang="en-US" sz="1600" dirty="0"/>
              <a:t>). </a:t>
            </a:r>
            <a:r>
              <a:rPr lang="fr-FR" altLang="en-US" sz="1600" dirty="0" err="1"/>
              <a:t>Downgraded</a:t>
            </a:r>
            <a:r>
              <a:rPr lang="fr-FR" altLang="en-US" sz="1600" dirty="0"/>
              <a:t> by Moody’s in April 2020 (BB+ to BB </a:t>
            </a:r>
            <a:r>
              <a:rPr lang="fr-FR" altLang="en-US" sz="1600" dirty="0" err="1"/>
              <a:t>with</a:t>
            </a:r>
            <a:r>
              <a:rPr lang="fr-FR" altLang="en-US" sz="1600" dirty="0"/>
              <a:t> </a:t>
            </a:r>
            <a:r>
              <a:rPr lang="fr-FR" altLang="en-US" sz="1600" dirty="0" err="1"/>
              <a:t>negative</a:t>
            </a:r>
            <a:r>
              <a:rPr lang="fr-FR" altLang="en-US" sz="1600" dirty="0"/>
              <a:t> </a:t>
            </a:r>
            <a:r>
              <a:rPr lang="fr-FR" altLang="en-US" sz="1600" dirty="0" err="1"/>
              <a:t>outlook</a:t>
            </a:r>
            <a:r>
              <a:rPr lang="fr-FR" altLang="en-US" sz="1600" dirty="0"/>
              <a:t>. Argument: </a:t>
            </a:r>
            <a:r>
              <a:rPr lang="fr-FR" altLang="en-US" sz="1600" dirty="0" err="1"/>
              <a:t>demand</a:t>
            </a:r>
            <a:r>
              <a:rPr lang="fr-FR" altLang="en-US" sz="1600" dirty="0"/>
              <a:t> </a:t>
            </a:r>
            <a:r>
              <a:rPr lang="fr-FR" altLang="en-US" sz="1600" dirty="0" err="1"/>
              <a:t>shock</a:t>
            </a:r>
            <a:r>
              <a:rPr lang="fr-FR" altLang="en-US" sz="1600" dirty="0"/>
              <a:t> </a:t>
            </a:r>
            <a:r>
              <a:rPr lang="fr-FR" altLang="en-US" sz="1600" dirty="0" err="1"/>
              <a:t>reflected</a:t>
            </a:r>
            <a:r>
              <a:rPr lang="fr-FR" altLang="en-US" sz="1600" dirty="0"/>
              <a:t> by </a:t>
            </a:r>
            <a:r>
              <a:rPr lang="fr-FR" altLang="en-US" sz="1600" dirty="0" err="1"/>
              <a:t>stron</a:t>
            </a:r>
            <a:r>
              <a:rPr lang="fr-FR" altLang="en-US" sz="1600" dirty="0"/>
              <a:t> </a:t>
            </a:r>
            <a:r>
              <a:rPr lang="fr-FR" altLang="en-US" sz="1600" dirty="0" err="1"/>
              <a:t>recession</a:t>
            </a:r>
            <a:r>
              <a:rPr lang="fr-FR" altLang="en-US" sz="1600" dirty="0"/>
              <a:t> (-5.8%)</a:t>
            </a: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-98323"/>
            <a:ext cx="10715513" cy="142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</p:spTree>
    <p:extLst>
      <p:ext uri="{BB962C8B-B14F-4D97-AF65-F5344CB8AC3E}">
        <p14:creationId xmlns:p14="http://schemas.microsoft.com/office/powerpoint/2010/main" val="1693846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fld id="{C23BCA4E-34F6-425E-8D67-9371166F1C4A}" type="slidenum">
              <a:rPr lang="en-US" altLang="en-US" sz="1200" i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9</a:t>
            </a:fld>
            <a:endParaRPr lang="en-US" altLang="en-US" sz="1200" i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156" y="1428749"/>
            <a:ext cx="10515600" cy="532026"/>
          </a:xfrm>
        </p:spPr>
        <p:txBody>
          <a:bodyPr/>
          <a:lstStyle/>
          <a:p>
            <a:br>
              <a:rPr lang="en-US" altLang="en-US" sz="2400" b="0" dirty="0">
                <a:solidFill>
                  <a:srgbClr val="2D5EC1"/>
                </a:solidFill>
              </a:rPr>
            </a:br>
            <a:r>
              <a:rPr lang="en-US" sz="2000" dirty="0"/>
              <a:t>Expected effects on fiscal balances</a:t>
            </a:r>
            <a:endParaRPr lang="en-US" altLang="en-US" sz="1800" b="0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332741"/>
            <a:ext cx="4549877" cy="3730037"/>
          </a:xfrm>
        </p:spPr>
        <p:txBody>
          <a:bodyPr/>
          <a:lstStyle/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/>
              <a:t>Fiscal response to the pandemic (examples)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 tax release for employers to retain workers + raising health care spending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-in-kind provision of food and shelter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-cash transfers to the poorest </a:t>
            </a:r>
          </a:p>
          <a:p>
            <a:pPr marL="0" indent="0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solidFill>
                  <a:srgbClr val="072428"/>
                </a:solidFill>
                <a:sym typeface="Wingdings" panose="05000000000000000000" pitchFamily="2" charset="2"/>
              </a:rPr>
              <a:t>-Higher health expenditure</a:t>
            </a: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fr-FR" altLang="en-US" sz="1600" dirty="0">
              <a:solidFill>
                <a:srgbClr val="072428"/>
              </a:solidFill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ð"/>
            </a:pPr>
            <a:endParaRPr lang="en-US" altLang="en-US" sz="1600" dirty="0">
              <a:solidFill>
                <a:srgbClr val="072428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sp>
        <p:nvSpPr>
          <p:cNvPr id="8198" name="Titre 1"/>
          <p:cNvSpPr txBox="1">
            <a:spLocks/>
          </p:cNvSpPr>
          <p:nvPr/>
        </p:nvSpPr>
        <p:spPr bwMode="auto">
          <a:xfrm>
            <a:off x="838200" y="0"/>
            <a:ext cx="10715513" cy="132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CA" altLang="en-US" sz="4000" i="0" dirty="0">
                <a:solidFill>
                  <a:schemeClr val="tx2"/>
                </a:solidFill>
                <a:latin typeface="+mj-lt"/>
              </a:rPr>
              <a:t>Expected fiscal implications of the Covid-19 in LIC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F71A5F3-1133-40AF-9042-CBC9234E4828}"/>
              </a:ext>
            </a:extLst>
          </p:cNvPr>
          <p:cNvSpPr txBox="1">
            <a:spLocks noChangeArrowheads="1"/>
          </p:cNvSpPr>
          <p:nvPr/>
        </p:nvSpPr>
        <p:spPr>
          <a:xfrm>
            <a:off x="6319683" y="2332740"/>
            <a:ext cx="4549877" cy="3730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en-US" sz="1600" dirty="0">
              <a:solidFill>
                <a:srgbClr val="072428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E55719C-7CDB-41C5-9B75-6318446B1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715" y="1681967"/>
            <a:ext cx="5640252" cy="3857205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A346AE9B-1B9F-4A70-A8A6-E0073C4DAF8F}"/>
              </a:ext>
            </a:extLst>
          </p:cNvPr>
          <p:cNvSpPr txBox="1">
            <a:spLocks noChangeArrowheads="1"/>
          </p:cNvSpPr>
          <p:nvPr/>
        </p:nvSpPr>
        <p:spPr>
          <a:xfrm>
            <a:off x="7656946" y="5603631"/>
            <a:ext cx="2743200" cy="394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100" dirty="0">
                <a:solidFill>
                  <a:srgbClr val="072428"/>
                </a:solidFill>
              </a:rPr>
              <a:t> </a:t>
            </a:r>
            <a:r>
              <a:rPr lang="en-US" altLang="en-US" sz="1200" dirty="0">
                <a:solidFill>
                  <a:srgbClr val="072428"/>
                </a:solidFill>
              </a:rPr>
              <a:t>Source : IMF Fiscal Monitor 2020</a:t>
            </a:r>
          </a:p>
        </p:txBody>
      </p:sp>
    </p:spTree>
    <p:extLst>
      <p:ext uri="{BB962C8B-B14F-4D97-AF65-F5344CB8AC3E}">
        <p14:creationId xmlns:p14="http://schemas.microsoft.com/office/powerpoint/2010/main" val="4051268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2657</Words>
  <Application>Microsoft Office PowerPoint</Application>
  <PresentationFormat>Grand écran</PresentationFormat>
  <Paragraphs>423</Paragraphs>
  <Slides>40</Slides>
  <Notes>34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6" baseType="lpstr">
      <vt:lpstr>Arial</vt:lpstr>
      <vt:lpstr>Arial Narrow</vt:lpstr>
      <vt:lpstr>Calibri</vt:lpstr>
      <vt:lpstr>Verdana</vt:lpstr>
      <vt:lpstr>Wingdings</vt:lpstr>
      <vt:lpstr>Office Theme</vt:lpstr>
      <vt:lpstr>Debt 1: Management Capacity  and Debt Sustainability in  Low-income Countries</vt:lpstr>
      <vt:lpstr> The context</vt:lpstr>
      <vt:lpstr> The context</vt:lpstr>
      <vt:lpstr> The context  Cumulative hit to growth  larger in the EMDE when  China excluded        </vt:lpstr>
      <vt:lpstr> The context  Several scenarios for a way out of the current crisis  • square root : drop &amp; bounce back effect with slow recovery   • W: double-deep or double –hit drop &amp;     </vt:lpstr>
      <vt:lpstr> The crisis will affect the developing countries through several channels</vt:lpstr>
      <vt:lpstr> Forthcoming risks linked in financial market expectations  </vt:lpstr>
      <vt:lpstr> Forthcoming risks linked in financial market expectations : Examples of African countries </vt:lpstr>
      <vt:lpstr> Expected effects on fiscal balances</vt:lpstr>
      <vt:lpstr> Expected effects on fiscal balances</vt:lpstr>
      <vt:lpstr> Expected effects on fiscal balances</vt:lpstr>
      <vt:lpstr> Expected effects on fiscal balances</vt:lpstr>
      <vt:lpstr> Many countries facing high risk of debt distress, 8 countries in debt distress </vt:lpstr>
      <vt:lpstr> Many countries facing high risk of debt distress, 8 countries in debt distress </vt:lpstr>
      <vt:lpstr> Many countries facing high risk of debt, 8 countries in debt distress </vt:lpstr>
      <vt:lpstr> Some LIC countries started to benefit from a suspension of their debt service payments</vt:lpstr>
      <vt:lpstr> Some LIC countries started to benefit from a suspension of their debt service payments</vt:lpstr>
      <vt:lpstr>Présentation PowerPoint</vt:lpstr>
      <vt:lpstr>Présentation PowerPoint</vt:lpstr>
      <vt:lpstr>Présentation PowerPoint</vt:lpstr>
      <vt:lpstr> What about the debts owed to China ?</vt:lpstr>
      <vt:lpstr> What about the debts owed to China ?</vt:lpstr>
      <vt:lpstr> What about the debts owed to China ?</vt:lpstr>
      <vt:lpstr> What about the debts owed to China ?</vt:lpstr>
      <vt:lpstr> Who owes debt to China : a summary picture </vt:lpstr>
      <vt:lpstr> China’s new Debt Sustainability Framework </vt:lpstr>
      <vt:lpstr>Outline of the Webinar</vt:lpstr>
      <vt:lpstr>Appendix for questions</vt:lpstr>
      <vt:lpstr>Liquidity risk </vt:lpstr>
      <vt:lpstr>Solvency risk</vt:lpstr>
      <vt:lpstr>Economic policy approach</vt:lpstr>
      <vt:lpstr>Intertemporal solvency</vt:lpstr>
      <vt:lpstr>Indicators for assessing the debt burden</vt:lpstr>
      <vt:lpstr>Liquidity risk </vt:lpstr>
      <vt:lpstr>Solvency risk</vt:lpstr>
      <vt:lpstr>Economic policy approach</vt:lpstr>
      <vt:lpstr>Intertemporal solvency</vt:lpstr>
      <vt:lpstr>Indicators for assessing the debt burden</vt:lpstr>
      <vt:lpstr>Keep in touch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Debt Management Capacity and Debt Sustainability in  Low-income Countries</dc:title>
  <dc:creator>gilles</dc:creator>
  <cp:lastModifiedBy>gilles</cp:lastModifiedBy>
  <cp:revision>11</cp:revision>
  <dcterms:created xsi:type="dcterms:W3CDTF">2020-07-08T11:48:04Z</dcterms:created>
  <dcterms:modified xsi:type="dcterms:W3CDTF">2020-09-02T19:20:56Z</dcterms:modified>
</cp:coreProperties>
</file>